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2"/>
  </p:notesMasterIdLst>
  <p:sldIdLst>
    <p:sldId id="256" r:id="rId2"/>
    <p:sldId id="317" r:id="rId3"/>
    <p:sldId id="291" r:id="rId4"/>
    <p:sldId id="293" r:id="rId5"/>
    <p:sldId id="295" r:id="rId6"/>
    <p:sldId id="349" r:id="rId7"/>
    <p:sldId id="351" r:id="rId8"/>
    <p:sldId id="310" r:id="rId9"/>
    <p:sldId id="311" r:id="rId10"/>
    <p:sldId id="312" r:id="rId11"/>
    <p:sldId id="313" r:id="rId12"/>
    <p:sldId id="320" r:id="rId13"/>
    <p:sldId id="331" r:id="rId14"/>
    <p:sldId id="363" r:id="rId15"/>
    <p:sldId id="352" r:id="rId16"/>
    <p:sldId id="358" r:id="rId17"/>
    <p:sldId id="360" r:id="rId18"/>
    <p:sldId id="347" r:id="rId19"/>
    <p:sldId id="362" r:id="rId20"/>
    <p:sldId id="36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860" autoAdjust="0"/>
  </p:normalViewPr>
  <p:slideViewPr>
    <p:cSldViewPr>
      <p:cViewPr varScale="1">
        <p:scale>
          <a:sx n="88" d="100"/>
          <a:sy n="88" d="100"/>
        </p:scale>
        <p:origin x="-5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Use internet weekly (smokers)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cat>
            <c:strRef>
              <c:f>Sheet1!$A$2</c:f>
              <c:strCache>
                <c:ptCount val="1"/>
                <c:pt idx="0">
                  <c:v>Use internet weekly (smokers)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4036992"/>
        <c:axId val="107483520"/>
      </c:barChart>
      <c:catAx>
        <c:axId val="104036992"/>
        <c:scaling>
          <c:orientation val="minMax"/>
        </c:scaling>
        <c:delete val="0"/>
        <c:axPos val="l"/>
        <c:majorTickMark val="out"/>
        <c:minorTickMark val="none"/>
        <c:tickLblPos val="nextTo"/>
        <c:crossAx val="107483520"/>
        <c:crosses val="autoZero"/>
        <c:auto val="1"/>
        <c:lblAlgn val="ctr"/>
        <c:lblOffset val="100"/>
        <c:noMultiLvlLbl val="0"/>
      </c:catAx>
      <c:valAx>
        <c:axId val="10748352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040369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Own app device (pregnant smokers)</c:v>
                </c:pt>
                <c:pt idx="1">
                  <c:v>Own app device (smokers)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293</c:v>
                </c:pt>
                <c:pt idx="1">
                  <c:v>41.6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DK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Own app device (pregnant smokers)</c:v>
                </c:pt>
                <c:pt idx="1">
                  <c:v>Own app device (smokers)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Own app device (pregnant smokers)</c:v>
                </c:pt>
                <c:pt idx="1">
                  <c:v>Own app device (smokers)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132</c:v>
                </c:pt>
                <c:pt idx="1">
                  <c:v>58.4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7525632"/>
        <c:axId val="107527168"/>
      </c:barChart>
      <c:catAx>
        <c:axId val="107525632"/>
        <c:scaling>
          <c:orientation val="minMax"/>
        </c:scaling>
        <c:delete val="0"/>
        <c:axPos val="l"/>
        <c:majorTickMark val="out"/>
        <c:minorTickMark val="none"/>
        <c:tickLblPos val="nextTo"/>
        <c:crossAx val="107527168"/>
        <c:crosses val="autoZero"/>
        <c:auto val="1"/>
        <c:lblAlgn val="ctr"/>
        <c:lblOffset val="100"/>
        <c:noMultiLvlLbl val="0"/>
      </c:catAx>
      <c:valAx>
        <c:axId val="10752716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075256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Interested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Cessation website (UK)</c:v>
                </c:pt>
                <c:pt idx="1">
                  <c:v>Cessation website (USA)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42.6</c:v>
                </c:pt>
                <c:pt idx="1">
                  <c:v>45.2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interested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Cessation website (UK)</c:v>
                </c:pt>
                <c:pt idx="1">
                  <c:v>Cessation website (USA)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57.4</c:v>
                </c:pt>
                <c:pt idx="1">
                  <c:v>54.8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7407616"/>
        <c:axId val="107417600"/>
      </c:barChart>
      <c:catAx>
        <c:axId val="107407616"/>
        <c:scaling>
          <c:orientation val="minMax"/>
        </c:scaling>
        <c:delete val="0"/>
        <c:axPos val="l"/>
        <c:majorTickMark val="out"/>
        <c:minorTickMark val="none"/>
        <c:tickLblPos val="nextTo"/>
        <c:crossAx val="107417600"/>
        <c:crosses val="autoZero"/>
        <c:auto val="1"/>
        <c:lblAlgn val="ctr"/>
        <c:lblOffset val="100"/>
        <c:noMultiLvlLbl val="0"/>
      </c:catAx>
      <c:valAx>
        <c:axId val="10741760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074076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Interested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Cessation website (UK)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217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interested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Cessation website (UK)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7438464"/>
        <c:axId val="107440000"/>
      </c:barChart>
      <c:catAx>
        <c:axId val="107438464"/>
        <c:scaling>
          <c:orientation val="minMax"/>
        </c:scaling>
        <c:delete val="0"/>
        <c:axPos val="l"/>
        <c:majorTickMark val="out"/>
        <c:minorTickMark val="none"/>
        <c:tickLblPos val="nextTo"/>
        <c:crossAx val="107440000"/>
        <c:crosses val="autoZero"/>
        <c:auto val="1"/>
        <c:lblAlgn val="ctr"/>
        <c:lblOffset val="100"/>
        <c:noMultiLvlLbl val="0"/>
      </c:catAx>
      <c:valAx>
        <c:axId val="10744000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074384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Interested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Cessation app (UK)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23.9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interested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Cessation app (UK)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76.099999999999994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7554688"/>
        <c:axId val="107556224"/>
      </c:barChart>
      <c:catAx>
        <c:axId val="107554688"/>
        <c:scaling>
          <c:orientation val="minMax"/>
        </c:scaling>
        <c:delete val="0"/>
        <c:axPos val="l"/>
        <c:majorTickMark val="out"/>
        <c:minorTickMark val="none"/>
        <c:tickLblPos val="nextTo"/>
        <c:crossAx val="107556224"/>
        <c:crosses val="autoZero"/>
        <c:auto val="1"/>
        <c:lblAlgn val="ctr"/>
        <c:lblOffset val="100"/>
        <c:noMultiLvlLbl val="0"/>
      </c:catAx>
      <c:valAx>
        <c:axId val="10755622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075546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Interested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One-to-one support</c:v>
                </c:pt>
                <c:pt idx="1">
                  <c:v>SMS texts</c:v>
                </c:pt>
                <c:pt idx="2">
                  <c:v>Cessation app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260</c:v>
                </c:pt>
                <c:pt idx="1">
                  <c:v>188</c:v>
                </c:pt>
                <c:pt idx="2">
                  <c:v>206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interested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One-to-one support</c:v>
                </c:pt>
                <c:pt idx="1">
                  <c:v>SMS texts</c:v>
                </c:pt>
                <c:pt idx="2">
                  <c:v>Cessation app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196</c:v>
                </c:pt>
                <c:pt idx="1">
                  <c:v>248</c:v>
                </c:pt>
                <c:pt idx="2">
                  <c:v>234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7618304"/>
        <c:axId val="107619840"/>
      </c:barChart>
      <c:catAx>
        <c:axId val="107618304"/>
        <c:scaling>
          <c:orientation val="minMax"/>
        </c:scaling>
        <c:delete val="0"/>
        <c:axPos val="l"/>
        <c:majorTickMark val="out"/>
        <c:minorTickMark val="none"/>
        <c:tickLblPos val="nextTo"/>
        <c:crossAx val="107619840"/>
        <c:crosses val="autoZero"/>
        <c:auto val="1"/>
        <c:lblAlgn val="ctr"/>
        <c:lblOffset val="100"/>
        <c:noMultiLvlLbl val="0"/>
      </c:catAx>
      <c:valAx>
        <c:axId val="10761984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076183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30002990200378"/>
          <c:y val="5.9351624015748033E-2"/>
          <c:w val="0.60557488840464757"/>
          <c:h val="0.756575541338582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MiQuit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3-months (cotinine validated abstinence)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12.5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Control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3-months (cotinine validated abstinence)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542656"/>
        <c:axId val="135544192"/>
      </c:barChart>
      <c:catAx>
        <c:axId val="135542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5544192"/>
        <c:crosses val="autoZero"/>
        <c:auto val="1"/>
        <c:lblAlgn val="ctr"/>
        <c:lblOffset val="100"/>
        <c:noMultiLvlLbl val="0"/>
      </c:catAx>
      <c:valAx>
        <c:axId val="135544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5542656"/>
        <c:crosses val="autoZero"/>
        <c:crossBetween val="between"/>
      </c:valAx>
      <c:spPr>
        <a:noFill/>
        <a:ln w="25410">
          <a:noFill/>
        </a:ln>
      </c:spPr>
    </c:plotArea>
    <c:legend>
      <c:legendPos val="r"/>
      <c:layout>
        <c:manualLayout>
          <c:xMode val="edge"/>
          <c:yMode val="edge"/>
          <c:x val="0.74627097840430734"/>
          <c:y val="0.49431938976377954"/>
          <c:w val="0.25088654069626903"/>
          <c:h val="0.1707362204724409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1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iQuit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4-weeks (CO validated abstinence)</c:v>
                </c:pt>
                <c:pt idx="1">
                  <c:v>8-weeks (2-week point prevalence abstinence)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27.1</c:v>
                </c:pt>
                <c:pt idx="1">
                  <c:v>45.2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Control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4-weeks (CO validated abstinence)</c:v>
                </c:pt>
                <c:pt idx="1">
                  <c:v>8-weeks (2-week point prevalence abstinence)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23.4</c:v>
                </c:pt>
                <c:pt idx="1">
                  <c:v>40.299999999999997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589248"/>
        <c:axId val="135697536"/>
      </c:barChart>
      <c:catAx>
        <c:axId val="135589248"/>
        <c:scaling>
          <c:orientation val="minMax"/>
        </c:scaling>
        <c:delete val="0"/>
        <c:axPos val="b"/>
        <c:majorTickMark val="out"/>
        <c:minorTickMark val="none"/>
        <c:tickLblPos val="nextTo"/>
        <c:crossAx val="135697536"/>
        <c:crosses val="autoZero"/>
        <c:auto val="1"/>
        <c:lblAlgn val="ctr"/>
        <c:lblOffset val="100"/>
        <c:noMultiLvlLbl val="0"/>
      </c:catAx>
      <c:valAx>
        <c:axId val="135697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55892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iQuit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6-months (prolonged abstinence)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15.1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Control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6-months (prolonged abstinence)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636864"/>
        <c:axId val="135638400"/>
      </c:barChart>
      <c:catAx>
        <c:axId val="135636864"/>
        <c:scaling>
          <c:orientation val="minMax"/>
        </c:scaling>
        <c:delete val="0"/>
        <c:axPos val="b"/>
        <c:majorTickMark val="out"/>
        <c:minorTickMark val="none"/>
        <c:tickLblPos val="nextTo"/>
        <c:crossAx val="135638400"/>
        <c:crosses val="autoZero"/>
        <c:auto val="1"/>
        <c:lblAlgn val="ctr"/>
        <c:lblOffset val="100"/>
        <c:noMultiLvlLbl val="0"/>
      </c:catAx>
      <c:valAx>
        <c:axId val="135638400"/>
        <c:scaling>
          <c:orientation val="minMax"/>
          <c:max val="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56368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FF0C3-AF94-4263-B5A4-E6BE9B319519}" type="datetimeFigureOut">
              <a:rPr lang="en-GB" smtClean="0"/>
              <a:pPr/>
              <a:t>01/07/2013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E937C-FCA8-456B-86DD-9F56F50448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839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E937C-FCA8-456B-86DD-9F56F5044850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1940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E937C-FCA8-456B-86DD-9F56F5044850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757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E937C-FCA8-456B-86DD-9F56F5044850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757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E937C-FCA8-456B-86DD-9F56F5044850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757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E937C-FCA8-456B-86DD-9F56F5044850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757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E937C-FCA8-456B-86DD-9F56F5044850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568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E937C-FCA8-456B-86DD-9F56F5044850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640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E937C-FCA8-456B-86DD-9F56F5044850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6405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E937C-FCA8-456B-86DD-9F56F5044850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81249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E937C-FCA8-456B-86DD-9F56F5044850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3116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E937C-FCA8-456B-86DD-9F56F5044850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52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E937C-FCA8-456B-86DD-9F56F504485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1666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E937C-FCA8-456B-86DD-9F56F5044850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940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E937C-FCA8-456B-86DD-9F56F5044850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993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E937C-FCA8-456B-86DD-9F56F5044850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308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E937C-FCA8-456B-86DD-9F56F5044850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308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E937C-FCA8-456B-86DD-9F56F5044850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814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E937C-FCA8-456B-86DD-9F56F5044850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814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E937C-FCA8-456B-86DD-9F56F5044850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757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E937C-FCA8-456B-86DD-9F56F5044850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757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7AD7D5AC-84E4-46F5-AEF7-3547725958E4}" type="datetimeFigureOut">
              <a:rPr lang="en-GB" smtClean="0"/>
              <a:pPr/>
              <a:t>01/07/2013</a:t>
            </a:fld>
            <a:endParaRPr lang="en-GB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57160794-8AC2-4362-9E82-68FBDC1C233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D5AC-84E4-46F5-AEF7-3547725958E4}" type="datetimeFigureOut">
              <a:rPr lang="en-GB" smtClean="0"/>
              <a:pPr/>
              <a:t>01/07/2013</a:t>
            </a:fld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160794-8AC2-4362-9E82-68FBDC1C233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D5AC-84E4-46F5-AEF7-3547725958E4}" type="datetimeFigureOut">
              <a:rPr lang="en-GB" smtClean="0"/>
              <a:pPr/>
              <a:t>01/07/2013</a:t>
            </a:fld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160794-8AC2-4362-9E82-68FBDC1C233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D5AC-84E4-46F5-AEF7-3547725958E4}" type="datetimeFigureOut">
              <a:rPr lang="en-GB" smtClean="0"/>
              <a:pPr/>
              <a:t>01/07/2013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160794-8AC2-4362-9E82-68FBDC1C233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7AD7D5AC-84E4-46F5-AEF7-3547725958E4}" type="datetimeFigureOut">
              <a:rPr lang="en-GB" smtClean="0"/>
              <a:pPr/>
              <a:t>01/07/2013</a:t>
            </a:fld>
            <a:endParaRPr lang="en-GB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57160794-8AC2-4362-9E82-68FBDC1C233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en-GB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AD7D5AC-84E4-46F5-AEF7-3547725958E4}" type="datetimeFigureOut">
              <a:rPr lang="en-GB" smtClean="0"/>
              <a:pPr/>
              <a:t>01/07/2013</a:t>
            </a:fld>
            <a:endParaRPr lang="en-GB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160794-8AC2-4362-9E82-68FBDC1C233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AD7D5AC-84E4-46F5-AEF7-3547725958E4}" type="datetimeFigureOut">
              <a:rPr lang="en-GB" smtClean="0"/>
              <a:pPr/>
              <a:t>01/07/2013</a:t>
            </a:fld>
            <a:endParaRPr lang="en-GB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160794-8AC2-4362-9E82-68FBDC1C233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D5AC-84E4-46F5-AEF7-3547725958E4}" type="datetimeFigureOut">
              <a:rPr lang="en-GB" smtClean="0"/>
              <a:pPr/>
              <a:t>01/07/2013</a:t>
            </a:fld>
            <a:endParaRPr lang="en-GB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160794-8AC2-4362-9E82-68FBDC1C233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D5AC-84E4-46F5-AEF7-3547725958E4}" type="datetimeFigureOut">
              <a:rPr lang="en-GB" smtClean="0"/>
              <a:pPr/>
              <a:t>01/07/2013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160794-8AC2-4362-9E82-68FBDC1C233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AD7D5AC-84E4-46F5-AEF7-3547725958E4}" type="datetimeFigureOut">
              <a:rPr lang="en-GB" smtClean="0"/>
              <a:pPr/>
              <a:t>01/07/2013</a:t>
            </a:fld>
            <a:endParaRPr lang="en-GB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160794-8AC2-4362-9E82-68FBDC1C233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D5AC-84E4-46F5-AEF7-3547725958E4}" type="datetimeFigureOut">
              <a:rPr lang="en-GB" smtClean="0"/>
              <a:pPr/>
              <a:t>01/07/2013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0794-8AC2-4362-9E82-68FBDC1C233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7AD7D5AC-84E4-46F5-AEF7-3547725958E4}" type="datetimeFigureOut">
              <a:rPr lang="en-GB" smtClean="0"/>
              <a:pPr/>
              <a:t>01/07/2013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57160794-8AC2-4362-9E82-68FBDC1C233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0.jpeg"/><Relationship Id="rId3" Type="http://schemas.openxmlformats.org/officeDocument/2006/relationships/image" Target="../media/image12.jpeg"/><Relationship Id="rId7" Type="http://schemas.openxmlformats.org/officeDocument/2006/relationships/image" Target="../media/image15.jpg"/><Relationship Id="rId12" Type="http://schemas.openxmlformats.org/officeDocument/2006/relationships/hyperlink" Target="http://www.google.co.uk/url?sa=i&amp;rct=j&amp;q=nhs+logo&amp;source=images&amp;cd=&amp;cad=rja&amp;docid=mOabfbDZj2s9KM&amp;tbnid=pan5rHuDRnJg9M:&amp;ved=0CAUQjRw&amp;url=http://sashalibrary.nhs.uk/index.php?title=File:NHS_Logo.jpg&amp;ei=G_--Ue_dKLKM0wWU1YDQDA&amp;bvm=bv.47883778,d.d2k&amp;psig=AFQjCNEMQguuZxtszXUceUJE_eRZPquSaA&amp;ust=137155801539480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hyperlink" Target="http://www.google.co.uk/url?sa=i&amp;rct=j&amp;q=&amp;source=images&amp;cd=&amp;cad=rja&amp;docid=p19t4QLNCqXD1M&amp;tbnid=u4Fh74l2gZDTiM:&amp;ved=0CAUQjRw&amp;url=http://www.us.ayushveda.com/prevent-teens-and-kids-from-smoking/&amp;ei=hh6_Ufn8Ba-X0AWb_4CICw&amp;bvm=bv.47883778,d.d2k&amp;psig=AFQjCNFXM2eOhGhmfRHUwio7sZA50RcYAQ&amp;ust=1371565829595602" TargetMode="External"/><Relationship Id="rId9" Type="http://schemas.openxmlformats.org/officeDocument/2006/relationships/image" Target="../media/image17.jpg"/><Relationship Id="rId14" Type="http://schemas.openxmlformats.org/officeDocument/2006/relationships/image" Target="../media/image2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>Electronic aids to cessation (SMS, apps and websites)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158" y="2708920"/>
            <a:ext cx="6781800" cy="762000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 smtClean="0"/>
              <a:t>Felix Naughton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 smtClean="0"/>
              <a:t>Behavioural Science Group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 smtClean="0"/>
              <a:t>University of Cambridge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GB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GB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 smtClean="0"/>
              <a:t>fmen2@medschl.cam.ac.uk</a:t>
            </a:r>
            <a:endParaRPr lang="en-GB" dirty="0"/>
          </a:p>
        </p:txBody>
      </p:sp>
      <p:pic>
        <p:nvPicPr>
          <p:cNvPr id="4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165912"/>
            <a:ext cx="6159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264499" y="2708920"/>
            <a:ext cx="3312368" cy="7620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  <a:defRPr sz="2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endParaRPr lang="en-GB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 smtClean="0"/>
              <a:t>Division of Primary Care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 smtClean="0"/>
              <a:t>University of Nottingham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GB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GB" dirty="0" smtClean="0"/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469" y="4138607"/>
            <a:ext cx="1819275" cy="808355"/>
          </a:xfrm>
          <a:prstGeom prst="rect">
            <a:avLst/>
          </a:prstGeom>
        </p:spPr>
      </p:pic>
      <p:pic>
        <p:nvPicPr>
          <p:cNvPr id="7" name="Picture 15" descr="http://www.ukctcs.org/ukctcs/images-multimedia/UKCTCS-logo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47"/>
          <a:stretch>
            <a:fillRect/>
          </a:stretch>
        </p:blipFill>
        <p:spPr bwMode="auto">
          <a:xfrm>
            <a:off x="4569345" y="5013176"/>
            <a:ext cx="274161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28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631223635"/>
              </p:ext>
            </p:extLst>
          </p:nvPr>
        </p:nvGraphicFramePr>
        <p:xfrm>
          <a:off x="1790458" y="2321274"/>
          <a:ext cx="66484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 digital cessation interventions effective?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579296" cy="4144963"/>
          </a:xfrm>
        </p:spPr>
        <p:txBody>
          <a:bodyPr/>
          <a:lstStyle/>
          <a:p>
            <a:pPr lvl="2"/>
            <a:r>
              <a:rPr lang="en-GB" sz="2400" dirty="0" smtClean="0"/>
              <a:t>SMS text messaging – benefit on top of level 2 advice (N=602)</a:t>
            </a:r>
            <a:endParaRPr lang="en-GB" sz="2400" dirty="0"/>
          </a:p>
        </p:txBody>
      </p:sp>
      <p:pic>
        <p:nvPicPr>
          <p:cNvPr id="4" name="Picture 3" descr="C:\Users\fmen2\AppData\Local\Microsoft\Windows\Temporary Internet Files\Content.IE5\O9IAJ0W4\MC90044145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83" y="1916832"/>
            <a:ext cx="1042049" cy="104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499992" y="6334581"/>
            <a:ext cx="496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Protocol – Sutton et al (2013) </a:t>
            </a:r>
            <a:r>
              <a:rPr lang="en-GB" sz="1600" b="1" i="1" dirty="0" smtClean="0"/>
              <a:t>BMC Public Health</a:t>
            </a:r>
            <a:endParaRPr lang="en-GB" sz="1600" b="1" i="1" dirty="0"/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22" y="3145464"/>
            <a:ext cx="1607570" cy="935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332776" y="3536426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OR = 1.2 (95% CI 0.8-1.8)</a:t>
            </a:r>
            <a:endParaRPr lang="en-GB" sz="1600" b="1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349000" y="4065242"/>
            <a:ext cx="0" cy="288032"/>
          </a:xfrm>
          <a:prstGeom prst="straightConnector1">
            <a:avLst/>
          </a:prstGeom>
          <a:ln w="19050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617695" y="2531790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OR = 1.2 (95% CI 0.9-1.7)</a:t>
            </a:r>
            <a:endParaRPr lang="en-GB" sz="1600" b="1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7085304" y="2936202"/>
            <a:ext cx="1" cy="323979"/>
          </a:xfrm>
          <a:prstGeom prst="straightConnector1">
            <a:avLst/>
          </a:prstGeom>
          <a:ln w="19050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60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 digital cessation interventions effective?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579296" cy="4144963"/>
          </a:xfrm>
        </p:spPr>
        <p:txBody>
          <a:bodyPr/>
          <a:lstStyle/>
          <a:p>
            <a:pPr lvl="2"/>
            <a:r>
              <a:rPr lang="en-GB" sz="2400" dirty="0" smtClean="0"/>
              <a:t>SMS text messaging – benefit on top of level 2 advice (N=602)</a:t>
            </a:r>
            <a:endParaRPr lang="en-GB" sz="2400" dirty="0"/>
          </a:p>
        </p:txBody>
      </p:sp>
      <p:pic>
        <p:nvPicPr>
          <p:cNvPr id="4" name="Picture 3" descr="C:\Users\fmen2\AppData\Local\Microsoft\Windows\Temporary Internet Files\Content.IE5\O9IAJ0W4\MC90044145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83" y="1916832"/>
            <a:ext cx="1042049" cy="104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22" y="3145464"/>
            <a:ext cx="1607570" cy="935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405749361"/>
              </p:ext>
            </p:extLst>
          </p:nvPr>
        </p:nvGraphicFramePr>
        <p:xfrm>
          <a:off x="2216214" y="2346535"/>
          <a:ext cx="456755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864286" y="4117937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OR = 1.8 (95% CI 1.1-3.0)</a:t>
            </a:r>
            <a:endParaRPr lang="en-GB" sz="1600" b="1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168542" y="4666986"/>
            <a:ext cx="769" cy="433189"/>
          </a:xfrm>
          <a:prstGeom prst="straightConnector1">
            <a:avLst/>
          </a:prstGeom>
          <a:ln w="19050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99992" y="6334581"/>
            <a:ext cx="496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Protocol – Sutton et al (2013) </a:t>
            </a:r>
            <a:r>
              <a:rPr lang="en-GB" sz="1600" b="1" i="1" dirty="0" smtClean="0"/>
              <a:t>BMC Public Health</a:t>
            </a:r>
            <a:endParaRPr lang="en-GB" sz="1600" b="1" i="1" dirty="0"/>
          </a:p>
        </p:txBody>
      </p:sp>
    </p:spTree>
    <p:extLst>
      <p:ext uri="{BB962C8B-B14F-4D97-AF65-F5344CB8AC3E}">
        <p14:creationId xmlns:p14="http://schemas.microsoft.com/office/powerpoint/2010/main" val="58742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 digital cessation interventions effective?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579296" cy="4144963"/>
          </a:xfrm>
        </p:spPr>
        <p:txBody>
          <a:bodyPr/>
          <a:lstStyle/>
          <a:p>
            <a:pPr lvl="2"/>
            <a:r>
              <a:rPr lang="en-GB" sz="2400" dirty="0" smtClean="0"/>
              <a:t>Apps – popular cessation app adherence to US Clinical Practice Guidelines (i</a:t>
            </a:r>
            <a:r>
              <a:rPr lang="en-GB" sz="2400" dirty="0"/>
              <a:t>P</a:t>
            </a:r>
            <a:r>
              <a:rPr lang="en-GB" sz="2400" dirty="0" smtClean="0"/>
              <a:t>hone &amp; Android)</a:t>
            </a:r>
          </a:p>
          <a:p>
            <a:pPr lvl="2"/>
            <a:r>
              <a:rPr lang="en-GB" dirty="0" smtClean="0"/>
              <a:t>			Abroms </a:t>
            </a:r>
            <a:r>
              <a:rPr lang="en-GB" dirty="0"/>
              <a:t>et al (unpublished</a:t>
            </a:r>
            <a:r>
              <a:rPr lang="en-GB" dirty="0" smtClean="0"/>
              <a:t>) – update of Abroms et al (2011) </a:t>
            </a:r>
            <a:r>
              <a:rPr lang="en-GB" i="1" dirty="0" smtClean="0"/>
              <a:t>Am J </a:t>
            </a:r>
            <a:r>
              <a:rPr lang="en-GB" i="1" dirty="0" err="1" smtClean="0"/>
              <a:t>Prev</a:t>
            </a:r>
            <a:r>
              <a:rPr lang="en-GB" i="1" dirty="0" smtClean="0"/>
              <a:t> Med</a:t>
            </a:r>
          </a:p>
          <a:p>
            <a:pPr lvl="2"/>
            <a:endParaRPr lang="en-GB" sz="2200" dirty="0" smtClean="0"/>
          </a:p>
        </p:txBody>
      </p:sp>
      <p:pic>
        <p:nvPicPr>
          <p:cNvPr id="4" name="Picture 3" descr="C:\Users\fmen2\AppData\Local\Microsoft\Windows\Temporary Internet Files\Content.IE5\O9IAJ0W4\MC90044145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83" y="1916832"/>
            <a:ext cx="1042049" cy="104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8661" y="3346786"/>
            <a:ext cx="335129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App types (N=98)</a:t>
            </a:r>
          </a:p>
          <a:p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Calculator (38.8%)</a:t>
            </a:r>
          </a:p>
          <a:p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Hypnosis (17.3%)</a:t>
            </a:r>
          </a:p>
          <a:p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Rationing (15.3%)</a:t>
            </a:r>
          </a:p>
          <a:p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Tracker (12.2%)</a:t>
            </a:r>
          </a:p>
          <a:p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Informational (6.1%)</a:t>
            </a:r>
          </a:p>
          <a:p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Other (10.3%)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3346786"/>
            <a:ext cx="53285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Adherence to guidelines (out of 42) – mean = 12.9 </a:t>
            </a:r>
          </a:p>
          <a:p>
            <a:endParaRPr lang="en-GB" sz="1200" dirty="0"/>
          </a:p>
          <a:p>
            <a:r>
              <a:rPr lang="en-GB" dirty="0"/>
              <a:t>Informational (15.6)</a:t>
            </a:r>
          </a:p>
          <a:p>
            <a:endParaRPr lang="en-GB" sz="1200" dirty="0" smtClean="0"/>
          </a:p>
          <a:p>
            <a:r>
              <a:rPr lang="en-GB" dirty="0" smtClean="0"/>
              <a:t>Calculator (14.8)</a:t>
            </a:r>
          </a:p>
          <a:p>
            <a:endParaRPr lang="en-GB" sz="1200" dirty="0"/>
          </a:p>
          <a:p>
            <a:r>
              <a:rPr lang="en-GB" dirty="0" smtClean="0"/>
              <a:t>Hypnosis (13.1)</a:t>
            </a:r>
          </a:p>
          <a:p>
            <a:endParaRPr lang="en-GB" sz="1200" dirty="0"/>
          </a:p>
          <a:p>
            <a:r>
              <a:rPr lang="en-GB" dirty="0" smtClean="0"/>
              <a:t>Rationing (12.0)</a:t>
            </a:r>
          </a:p>
          <a:p>
            <a:endParaRPr lang="en-GB" sz="1200" dirty="0"/>
          </a:p>
          <a:p>
            <a:r>
              <a:rPr lang="en-GB" dirty="0" smtClean="0"/>
              <a:t>Tracker (11.5)</a:t>
            </a:r>
            <a:endParaRPr lang="en-GB" sz="1200" dirty="0"/>
          </a:p>
          <a:p>
            <a:endParaRPr lang="en-GB" sz="1200" dirty="0"/>
          </a:p>
          <a:p>
            <a:r>
              <a:rPr lang="en-GB" dirty="0" smtClean="0"/>
              <a:t>Other (6.5)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89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 digital cessation interventions effective?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579296" cy="4144963"/>
          </a:xfrm>
        </p:spPr>
        <p:txBody>
          <a:bodyPr/>
          <a:lstStyle/>
          <a:p>
            <a:pPr lvl="2"/>
            <a:r>
              <a:rPr lang="en-GB" sz="2400" dirty="0" smtClean="0"/>
              <a:t>Apps – popular cessation app adherence to US Clinical Practice Guidelines (i</a:t>
            </a:r>
            <a:r>
              <a:rPr lang="en-GB" sz="2400" dirty="0"/>
              <a:t>P</a:t>
            </a:r>
            <a:r>
              <a:rPr lang="en-GB" sz="2400" dirty="0" smtClean="0"/>
              <a:t>hone &amp; Android)</a:t>
            </a:r>
          </a:p>
          <a:p>
            <a:pPr lvl="2"/>
            <a:r>
              <a:rPr lang="en-GB" dirty="0" smtClean="0"/>
              <a:t>			Abroms </a:t>
            </a:r>
            <a:r>
              <a:rPr lang="en-GB" dirty="0"/>
              <a:t>et al (unpublished</a:t>
            </a:r>
            <a:r>
              <a:rPr lang="en-GB" dirty="0" smtClean="0"/>
              <a:t>) – update of Abroms et al (2011) </a:t>
            </a:r>
            <a:r>
              <a:rPr lang="en-GB" i="1" dirty="0" smtClean="0"/>
              <a:t>Am J </a:t>
            </a:r>
            <a:r>
              <a:rPr lang="en-GB" i="1" dirty="0" err="1" smtClean="0"/>
              <a:t>Prev</a:t>
            </a:r>
            <a:r>
              <a:rPr lang="en-GB" i="1" dirty="0" smtClean="0"/>
              <a:t> Med</a:t>
            </a:r>
          </a:p>
          <a:p>
            <a:pPr lvl="2"/>
            <a:endParaRPr lang="en-GB" sz="2200" dirty="0" smtClean="0"/>
          </a:p>
        </p:txBody>
      </p:sp>
      <p:pic>
        <p:nvPicPr>
          <p:cNvPr id="4" name="Picture 3" descr="C:\Users\fmen2\AppData\Local\Microsoft\Windows\Temporary Internet Files\Content.IE5\O9IAJ0W4\MC90044145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83" y="1916832"/>
            <a:ext cx="1042049" cy="104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8661" y="3346786"/>
            <a:ext cx="335129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App types (N=98)</a:t>
            </a:r>
          </a:p>
          <a:p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Calculator (38.8%)</a:t>
            </a:r>
          </a:p>
          <a:p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Hypnosis (17.3%)</a:t>
            </a:r>
          </a:p>
          <a:p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Rationing (15.3%)</a:t>
            </a:r>
          </a:p>
          <a:p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Tracker (12.2%)</a:t>
            </a:r>
          </a:p>
          <a:p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Informational (6.1%)</a:t>
            </a:r>
          </a:p>
          <a:p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Other (10.3%)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3346786"/>
            <a:ext cx="53285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Adherence to guidelines (out of 42) – mean = 12.9 </a:t>
            </a:r>
          </a:p>
          <a:p>
            <a:endParaRPr lang="en-GB" sz="1200" dirty="0"/>
          </a:p>
          <a:p>
            <a:r>
              <a:rPr lang="en-GB" dirty="0"/>
              <a:t>Informational (15.6)</a:t>
            </a:r>
          </a:p>
          <a:p>
            <a:endParaRPr lang="en-GB" sz="1200" dirty="0" smtClean="0"/>
          </a:p>
          <a:p>
            <a:r>
              <a:rPr lang="en-GB" dirty="0" smtClean="0"/>
              <a:t>Calculator (14.8)</a:t>
            </a:r>
          </a:p>
          <a:p>
            <a:endParaRPr lang="en-GB" sz="1200" dirty="0"/>
          </a:p>
          <a:p>
            <a:r>
              <a:rPr lang="en-GB" dirty="0" smtClean="0"/>
              <a:t>Hypnosis (13.1)</a:t>
            </a:r>
          </a:p>
          <a:p>
            <a:endParaRPr lang="en-GB" sz="1200" dirty="0"/>
          </a:p>
          <a:p>
            <a:r>
              <a:rPr lang="en-GB" dirty="0" smtClean="0"/>
              <a:t>Rationing (12.0)</a:t>
            </a:r>
          </a:p>
          <a:p>
            <a:endParaRPr lang="en-GB" sz="1200" dirty="0"/>
          </a:p>
          <a:p>
            <a:r>
              <a:rPr lang="en-GB" dirty="0" smtClean="0"/>
              <a:t>Tracker (11.5)</a:t>
            </a:r>
            <a:endParaRPr lang="en-GB" sz="1200" dirty="0"/>
          </a:p>
          <a:p>
            <a:endParaRPr lang="en-GB" sz="1200" dirty="0"/>
          </a:p>
          <a:p>
            <a:r>
              <a:rPr lang="en-GB" dirty="0" smtClean="0"/>
              <a:t>Other (6.5)</a:t>
            </a:r>
            <a:endParaRPr lang="en-GB" dirty="0"/>
          </a:p>
        </p:txBody>
      </p:sp>
      <p:sp>
        <p:nvSpPr>
          <p:cNvPr id="11" name="Explosion 1 10"/>
          <p:cNvSpPr/>
          <p:nvPr/>
        </p:nvSpPr>
        <p:spPr>
          <a:xfrm>
            <a:off x="3457065" y="3800783"/>
            <a:ext cx="2771800" cy="216024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Only 5% </a:t>
            </a:r>
            <a:r>
              <a:rPr lang="en-GB" b="1" dirty="0"/>
              <a:t>mentioned medications</a:t>
            </a:r>
          </a:p>
        </p:txBody>
      </p:sp>
      <p:sp>
        <p:nvSpPr>
          <p:cNvPr id="12" name="Explosion 1 11"/>
          <p:cNvSpPr/>
          <p:nvPr/>
        </p:nvSpPr>
        <p:spPr>
          <a:xfrm>
            <a:off x="5869648" y="4581128"/>
            <a:ext cx="3168352" cy="216024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None recommended calling a </a:t>
            </a:r>
            <a:r>
              <a:rPr lang="en-GB" b="1" dirty="0" err="1"/>
              <a:t>Q</a:t>
            </a:r>
            <a:r>
              <a:rPr lang="en-GB" b="1" dirty="0" err="1" smtClean="0"/>
              <a:t>uitline</a:t>
            </a:r>
            <a:endParaRPr lang="en-GB" b="1" dirty="0"/>
          </a:p>
        </p:txBody>
      </p:sp>
      <p:sp>
        <p:nvSpPr>
          <p:cNvPr id="10" name="Explosion 1 9"/>
          <p:cNvSpPr/>
          <p:nvPr/>
        </p:nvSpPr>
        <p:spPr>
          <a:xfrm>
            <a:off x="961015" y="2555202"/>
            <a:ext cx="3168352" cy="232570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19% gave advice on how to quit/stay quit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1458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Evidence based apps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6515"/>
            <a:ext cx="8229600" cy="4144963"/>
          </a:xfrm>
        </p:spPr>
        <p:txBody>
          <a:bodyPr/>
          <a:lstStyle/>
          <a:p>
            <a:endParaRPr lang="en-GB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57" t="32158" r="15669" b="39717"/>
          <a:stretch/>
        </p:blipFill>
        <p:spPr bwMode="auto">
          <a:xfrm>
            <a:off x="395536" y="2197425"/>
            <a:ext cx="2520280" cy="373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Phone Screenshot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162334"/>
            <a:ext cx="2491312" cy="373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Phone Screenshot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025" y="2162334"/>
            <a:ext cx="2491312" cy="373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23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300" dirty="0" smtClean="0"/>
              <a:t>How might digital cessation interventions work?</a:t>
            </a:r>
            <a:endParaRPr lang="en-GB" sz="3300" dirty="0"/>
          </a:p>
        </p:txBody>
      </p:sp>
      <p:pic>
        <p:nvPicPr>
          <p:cNvPr id="4" name="Picture 2" descr="C:\Users\fmen2\AppData\Local\Microsoft\Windows\Temporary Internet Files\Content.IE5\PDBF8JQS\MC90044145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04" y="1916833"/>
            <a:ext cx="1371428" cy="137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981200"/>
            <a:ext cx="8579296" cy="414496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GB" sz="2400" dirty="0" smtClean="0"/>
              <a:t>	  	Associated with increased use of medications?</a:t>
            </a:r>
          </a:p>
          <a:p>
            <a:pPr lvl="2"/>
            <a:r>
              <a:rPr lang="en-GB" sz="2400" dirty="0"/>
              <a:t>	 </a:t>
            </a:r>
            <a:r>
              <a:rPr lang="en-GB" sz="2400" dirty="0" smtClean="0"/>
              <a:t> 	Associated with increases in self-efficacy?</a:t>
            </a:r>
          </a:p>
          <a:p>
            <a:pPr lvl="2"/>
            <a:r>
              <a:rPr lang="en-GB" sz="2400" dirty="0"/>
              <a:t>	</a:t>
            </a:r>
            <a:r>
              <a:rPr lang="en-GB" sz="2400" dirty="0" smtClean="0"/>
              <a:t>	- Exposure associated with abstinence</a:t>
            </a:r>
          </a:p>
          <a:p>
            <a:pPr lvl="2"/>
            <a:r>
              <a:rPr lang="en-GB" dirty="0" smtClean="0"/>
              <a:t>			</a:t>
            </a:r>
            <a:r>
              <a:rPr lang="en-GB" dirty="0"/>
              <a:t> </a:t>
            </a:r>
            <a:r>
              <a:rPr lang="en-GB" dirty="0" smtClean="0"/>
              <a:t>      	  	              </a:t>
            </a:r>
            <a:r>
              <a:rPr lang="en-GB" dirty="0" err="1" smtClean="0"/>
              <a:t>Shahab</a:t>
            </a:r>
            <a:r>
              <a:rPr lang="en-GB" dirty="0" smtClean="0"/>
              <a:t> &amp; McEwen (2009); Hutton et al (2011)</a:t>
            </a:r>
          </a:p>
          <a:p>
            <a:pPr lvl="2" indent="-968375"/>
            <a:endParaRPr lang="en-GB" sz="2400" u="sng" dirty="0" smtClean="0"/>
          </a:p>
          <a:p>
            <a:pPr lvl="2" indent="-968375"/>
            <a:r>
              <a:rPr lang="en-GB" sz="2400" u="sng" dirty="0" smtClean="0"/>
              <a:t>Increasing exposure</a:t>
            </a:r>
          </a:p>
          <a:p>
            <a:pPr lvl="2"/>
            <a:r>
              <a:rPr lang="en-GB" dirty="0" smtClean="0"/>
              <a:t> </a:t>
            </a:r>
          </a:p>
          <a:p>
            <a:pPr lvl="2"/>
            <a:endParaRPr lang="en-GB" i="1" dirty="0"/>
          </a:p>
          <a:p>
            <a:pPr lvl="2"/>
            <a:endParaRPr lang="en-GB" i="1" dirty="0" smtClean="0"/>
          </a:p>
          <a:p>
            <a:pPr lvl="2"/>
            <a:endParaRPr lang="en-GB" i="1" dirty="0"/>
          </a:p>
          <a:p>
            <a:pPr lvl="2"/>
            <a:r>
              <a:rPr lang="en-GB" dirty="0" smtClean="0"/>
              <a:t>					McClure et al (2013) </a:t>
            </a:r>
            <a:r>
              <a:rPr lang="en-GB" i="1" dirty="0" smtClean="0"/>
              <a:t>JMIR</a:t>
            </a:r>
            <a:r>
              <a:rPr lang="en-GB" dirty="0" smtClean="0"/>
              <a:t>; </a:t>
            </a:r>
            <a:r>
              <a:rPr lang="en-GB" dirty="0" err="1" smtClean="0"/>
              <a:t>Crutzen</a:t>
            </a:r>
            <a:r>
              <a:rPr lang="en-GB" dirty="0" smtClean="0"/>
              <a:t> et al </a:t>
            </a:r>
            <a:r>
              <a:rPr lang="en-GB" dirty="0"/>
              <a:t>(</a:t>
            </a:r>
            <a:r>
              <a:rPr lang="en-GB" dirty="0" smtClean="0"/>
              <a:t>2012) </a:t>
            </a:r>
            <a:r>
              <a:rPr lang="en-GB" i="1" dirty="0" smtClean="0"/>
              <a:t>JMIR</a:t>
            </a:r>
            <a:endParaRPr lang="en-GB" dirty="0"/>
          </a:p>
          <a:p>
            <a:pPr lvl="2"/>
            <a:endParaRPr lang="en-GB" i="1" dirty="0" smtClean="0"/>
          </a:p>
        </p:txBody>
      </p:sp>
      <p:pic>
        <p:nvPicPr>
          <p:cNvPr id="43010" name="Picture 2" descr="C:\Users\fmen2\AppData\Local\Microsoft\Windows\Temporary Internet Files\Content.IE5\P7QO4OVV\MC900432601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354" y="2489428"/>
            <a:ext cx="482238" cy="48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3" name="Picture 5" descr="C:\Users\fmen2\AppData\Local\Microsoft\Windows\Temporary Internet Files\Content.IE5\Z4LH528I\MC900432537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720" y="2037469"/>
            <a:ext cx="345506" cy="34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4925077"/>
            <a:ext cx="5184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GB" sz="2000" dirty="0">
                <a:solidFill>
                  <a:schemeClr val="tx2"/>
                </a:solidFill>
              </a:rPr>
              <a:t>Prescriptive </a:t>
            </a:r>
            <a:r>
              <a:rPr lang="en-GB" sz="2000" dirty="0" smtClean="0">
                <a:solidFill>
                  <a:schemeClr val="tx2"/>
                </a:solidFill>
              </a:rPr>
              <a:t>tone</a:t>
            </a:r>
          </a:p>
          <a:p>
            <a:pPr marL="0" lvl="2"/>
            <a:r>
              <a:rPr lang="en-GB" sz="2000" dirty="0" smtClean="0">
                <a:solidFill>
                  <a:schemeClr val="tx2"/>
                </a:solidFill>
              </a:rPr>
              <a:t>Tunnelling (dictating </a:t>
            </a:r>
            <a:r>
              <a:rPr lang="en-GB" sz="2000" dirty="0">
                <a:solidFill>
                  <a:schemeClr val="tx2"/>
                </a:solidFill>
              </a:rPr>
              <a:t>content viewing </a:t>
            </a:r>
            <a:r>
              <a:rPr lang="en-GB" sz="2000" dirty="0" smtClean="0">
                <a:solidFill>
                  <a:schemeClr val="tx2"/>
                </a:solidFill>
              </a:rPr>
              <a:t>order)</a:t>
            </a:r>
          </a:p>
          <a:p>
            <a:pPr marL="0" lvl="2"/>
            <a:r>
              <a:rPr lang="en-GB" sz="2000" dirty="0" smtClean="0">
                <a:solidFill>
                  <a:schemeClr val="tx2"/>
                </a:solidFill>
              </a:rPr>
              <a:t>Reminder </a:t>
            </a:r>
            <a:r>
              <a:rPr lang="en-GB" sz="2000" dirty="0">
                <a:solidFill>
                  <a:schemeClr val="tx2"/>
                </a:solidFill>
              </a:rPr>
              <a:t>emails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436096" y="5357125"/>
            <a:ext cx="36004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436096" y="5509525"/>
            <a:ext cx="36004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444208" y="4607778"/>
            <a:ext cx="0" cy="144016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51712" y="4666139"/>
            <a:ext cx="2268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GB" sz="2000" b="1" dirty="0" smtClean="0">
                <a:solidFill>
                  <a:schemeClr val="tx2"/>
                </a:solidFill>
              </a:rPr>
              <a:t>Engagement</a:t>
            </a:r>
          </a:p>
          <a:p>
            <a:pPr marL="0" lvl="2"/>
            <a:r>
              <a:rPr lang="en-GB" sz="2000" dirty="0" smtClean="0">
                <a:solidFill>
                  <a:schemeClr val="tx2"/>
                </a:solidFill>
              </a:rPr>
              <a:t>Pages visited</a:t>
            </a:r>
          </a:p>
          <a:p>
            <a:pPr marL="0" lvl="2"/>
            <a:r>
              <a:rPr lang="en-GB" sz="2000" dirty="0" smtClean="0">
                <a:solidFill>
                  <a:schemeClr val="tx2"/>
                </a:solidFill>
              </a:rPr>
              <a:t>Time on website</a:t>
            </a:r>
          </a:p>
          <a:p>
            <a:pPr marL="0" lvl="2"/>
            <a:r>
              <a:rPr lang="en-GB" sz="2000" dirty="0" smtClean="0">
                <a:solidFill>
                  <a:schemeClr val="tx2"/>
                </a:solidFill>
              </a:rPr>
              <a:t>Knowledge</a:t>
            </a:r>
            <a:endParaRPr lang="en-GB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43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300" dirty="0" smtClean="0"/>
              <a:t>How might digital cessation interventions work?</a:t>
            </a:r>
            <a:endParaRPr lang="en-GB" sz="3300" dirty="0"/>
          </a:p>
        </p:txBody>
      </p:sp>
      <p:pic>
        <p:nvPicPr>
          <p:cNvPr id="5" name="Picture 4" descr="C:\Users\fmen2\AppData\Local\Microsoft\Windows\Temporary Internet Files\Content.IE5\O9IAJ0W4\MC90044145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44824"/>
            <a:ext cx="1042049" cy="104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981200"/>
            <a:ext cx="8579296" cy="414496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indent="-423863"/>
            <a:r>
              <a:rPr lang="en-GB" sz="2400" i="1" dirty="0" smtClean="0"/>
              <a:t>SMS</a:t>
            </a:r>
            <a:r>
              <a:rPr lang="en-GB" sz="2400" dirty="0" smtClean="0"/>
              <a:t>	Associated with increased use of medications/support</a:t>
            </a:r>
          </a:p>
          <a:p>
            <a:pPr lvl="2"/>
            <a:r>
              <a:rPr lang="en-GB" sz="2400" i="1" dirty="0"/>
              <a:t>	</a:t>
            </a:r>
            <a:r>
              <a:rPr lang="en-GB" sz="2400" i="1" dirty="0" smtClean="0"/>
              <a:t>	</a:t>
            </a:r>
            <a:r>
              <a:rPr lang="en-GB" sz="2400" dirty="0"/>
              <a:t>Associated with increases in </a:t>
            </a:r>
            <a:r>
              <a:rPr lang="en-GB" sz="2400" dirty="0" smtClean="0"/>
              <a:t>self-efficacy (pregnancy)?</a:t>
            </a:r>
          </a:p>
          <a:p>
            <a:pPr lvl="2"/>
            <a:r>
              <a:rPr lang="en-GB" sz="2400" dirty="0"/>
              <a:t>	</a:t>
            </a:r>
            <a:r>
              <a:rPr lang="en-GB" sz="2400" dirty="0" smtClean="0"/>
              <a:t>	Associated with setting a quit date (pregnancy)?</a:t>
            </a:r>
          </a:p>
          <a:p>
            <a:pPr lvl="2"/>
            <a:r>
              <a:rPr lang="en-GB" dirty="0" smtClean="0"/>
              <a:t>					Naughton et al (2012); iQuit in Practice (unpublished)</a:t>
            </a:r>
            <a:endParaRPr lang="en-GB" sz="2000" i="1" dirty="0" smtClean="0"/>
          </a:p>
          <a:p>
            <a:pPr lvl="2" indent="-423863"/>
            <a:r>
              <a:rPr lang="en-GB" sz="2200" i="1" dirty="0" smtClean="0"/>
              <a:t>Apps</a:t>
            </a:r>
          </a:p>
        </p:txBody>
      </p:sp>
      <p:pic>
        <p:nvPicPr>
          <p:cNvPr id="12" name="Picture 5" descr="C:\Users\fmen2\AppData\Local\Microsoft\Windows\Temporary Internet Files\Content.IE5\Z4LH528I\MC90043253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376" y="2020342"/>
            <a:ext cx="345506" cy="34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fmen2\AppData\Local\Microsoft\Windows\Temporary Internet Files\Content.IE5\P7QO4OVV\MC900432601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010" y="2420494"/>
            <a:ext cx="482238" cy="48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fmen2\AppData\Local\Microsoft\Windows\Temporary Internet Files\Content.IE5\O9IAJ0W4\MC90044145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60922"/>
            <a:ext cx="1042049" cy="104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4" name="Picture 6" descr="C:\Users\fmen2\AppData\Local\Microsoft\Windows\Temporary Internet Files\Content.IE5\OM5D0PYA\MC900431548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010" y="3785294"/>
            <a:ext cx="629467" cy="62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fmen2\AppData\Local\Microsoft\Windows\Temporary Internet Files\Content.IE5\P7QO4OVV\MC900432601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010" y="2946762"/>
            <a:ext cx="482238" cy="48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95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Where are we when smokers face triggers?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8" name="Picture 4" descr="Frustrated wo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28575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smokersworld.info/wp-content/uploads/2010/09/smok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655862"/>
            <a:ext cx="2690664" cy="180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iquit-smoking.com/images/friend-smok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93388"/>
            <a:ext cx="2837215" cy="194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65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‘Just in time’ support (system-triggered)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060848"/>
            <a:ext cx="8229600" cy="377728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/>
              <a:t>Mobile sensing</a:t>
            </a:r>
          </a:p>
          <a:p>
            <a:pPr lvl="1"/>
            <a:r>
              <a:rPr lang="en-GB" sz="2000" dirty="0" smtClean="0"/>
              <a:t>Sensors on smartphones can be used by systems/apps to identify high risk situations and trigger support</a:t>
            </a:r>
          </a:p>
          <a:p>
            <a:pPr lvl="1"/>
            <a:endParaRPr lang="en-GB" sz="2000" dirty="0" smtClean="0"/>
          </a:p>
          <a:p>
            <a:pPr marL="3657600" lvl="8" indent="0"/>
            <a:r>
              <a:rPr lang="en-GB" sz="2200" dirty="0" smtClean="0"/>
              <a:t>	</a:t>
            </a:r>
          </a:p>
          <a:p>
            <a:pPr lvl="1"/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4867100" y="6309320"/>
            <a:ext cx="4267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Naughton </a:t>
            </a:r>
            <a:r>
              <a:rPr lang="en-GB" dirty="0" smtClean="0">
                <a:solidFill>
                  <a:schemeClr val="tx2"/>
                </a:solidFill>
              </a:rPr>
              <a:t>&amp; Sutton (2011) </a:t>
            </a:r>
            <a:r>
              <a:rPr lang="en-GB" i="1" dirty="0" err="1" smtClean="0">
                <a:solidFill>
                  <a:schemeClr val="tx2"/>
                </a:solidFill>
              </a:rPr>
              <a:t>Eur</a:t>
            </a:r>
            <a:r>
              <a:rPr lang="en-GB" i="1" dirty="0" smtClean="0">
                <a:solidFill>
                  <a:schemeClr val="tx2"/>
                </a:solidFill>
              </a:rPr>
              <a:t> Health Psych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3074" name="Picture 2" descr="http://www.whistleout.com.au/blog/wp-content/uploads/2012/07/samsung_galaxy_s3_review_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3705103" cy="245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4" name="Picture 2" descr="https://lh6.ggpht.com/l55NtrXG-gWPWL54_itbuYvOy9HfDH1JcVycYcZ21QcNMiac0Tg36b8YLWRs2WXGWY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108965"/>
            <a:ext cx="1800200" cy="320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59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Reasonable interest in digital cessation aids + likely to grow</a:t>
            </a:r>
          </a:p>
          <a:p>
            <a:r>
              <a:rPr lang="en-GB" sz="2400" dirty="0" smtClean="0"/>
              <a:t>Some evidence that web/internet interventions can increase quitting, but studies are fairly heterogeneous</a:t>
            </a:r>
          </a:p>
          <a:p>
            <a:r>
              <a:rPr lang="en-GB" sz="2400" dirty="0" smtClean="0"/>
              <a:t>Stronger evidence for SMS compared to minimal intervention</a:t>
            </a:r>
          </a:p>
          <a:p>
            <a:r>
              <a:rPr lang="en-GB" sz="2400" dirty="0" smtClean="0"/>
              <a:t>No evaluation trials for apps yet – most on the market do not adhere strongly to clinical guidelines</a:t>
            </a:r>
          </a:p>
          <a:p>
            <a:endParaRPr lang="en-GB" sz="2400" dirty="0"/>
          </a:p>
          <a:p>
            <a:r>
              <a:rPr lang="en-GB" sz="2400" dirty="0" smtClean="0"/>
              <a:t>Apps have potential to deliver real-time support tailored to real-time events…watch this [virtual] space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32623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thetimes.co.uk/tto/multimedia/archive/00401/125270529_smoking_401310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385" y="4219135"/>
            <a:ext cx="2270083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us.ayushveda.com/wp-content/uploads/2009/05/kids-from-smoking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359" y="5299884"/>
            <a:ext cx="1597506" cy="131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6"/>
          <a:srcRect l="8657" t="56326" r="70029" b="28346"/>
          <a:stretch/>
        </p:blipFill>
        <p:spPr bwMode="auto">
          <a:xfrm>
            <a:off x="612688" y="2828925"/>
            <a:ext cx="2085975" cy="1200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digital interventions?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88841"/>
            <a:ext cx="2088232" cy="138345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23528" y="4077072"/>
            <a:ext cx="82809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Huawei Ascend G33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041" y="1988840"/>
            <a:ext cx="1954754" cy="109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38489" y="1992184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£££££</a:t>
            </a:r>
            <a:endParaRPr lang="en-GB" sz="32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99" y="2424497"/>
            <a:ext cx="2259969" cy="1604578"/>
          </a:xfrm>
          <a:prstGeom prst="rect">
            <a:avLst/>
          </a:prstGeom>
        </p:spPr>
      </p:pic>
      <p:pic>
        <p:nvPicPr>
          <p:cNvPr id="13" name="Picture 12" descr="nurse_consultati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66680" y="4941168"/>
            <a:ext cx="2192339" cy="14618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8" descr="PartyFriend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50303"/>
            <a:ext cx="2008237" cy="82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://sashalibrary.nhs.uk/images/b/bb/NHS_Logo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637869"/>
            <a:ext cx="1216347" cy="49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/>
          <p:cNvSpPr/>
          <p:nvPr/>
        </p:nvSpPr>
        <p:spPr>
          <a:xfrm>
            <a:off x="1259632" y="3573016"/>
            <a:ext cx="504056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29180"/>
            <a:ext cx="1936215" cy="129614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4572000" y="1988840"/>
            <a:ext cx="36004" cy="451924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645903" y="342900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WIDE REACH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6502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6781800" cy="10699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>Thank you</a:t>
            </a:r>
            <a:br>
              <a:rPr lang="en-US" dirty="0" smtClean="0">
                <a:effectLst/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 smtClean="0"/>
              <a:t>Felix Naughton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 smtClean="0"/>
              <a:t>Behavioural Science Group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 smtClean="0"/>
              <a:t>University of Cambridge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GB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GB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 smtClean="0"/>
              <a:t>fmen2@medschl.cam.ac.uk</a:t>
            </a:r>
            <a:endParaRPr lang="en-GB" dirty="0"/>
          </a:p>
        </p:txBody>
      </p:sp>
      <p:pic>
        <p:nvPicPr>
          <p:cNvPr id="4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89040"/>
            <a:ext cx="6159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86248" y="1701963"/>
            <a:ext cx="335758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Thanks to colleagues: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Stephen Sutton</a:t>
            </a:r>
          </a:p>
          <a:p>
            <a:r>
              <a:rPr lang="en-GB" dirty="0">
                <a:solidFill>
                  <a:schemeClr val="tx2"/>
                </a:solidFill>
              </a:rPr>
              <a:t>Tim Coleman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Andy </a:t>
            </a:r>
            <a:r>
              <a:rPr lang="en-GB" dirty="0">
                <a:solidFill>
                  <a:schemeClr val="tx2"/>
                </a:solidFill>
              </a:rPr>
              <a:t>McEwen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Sue </a:t>
            </a:r>
            <a:r>
              <a:rPr lang="en-GB" dirty="0">
                <a:solidFill>
                  <a:schemeClr val="tx2"/>
                </a:solidFill>
              </a:rPr>
              <a:t>Cooper</a:t>
            </a:r>
          </a:p>
          <a:p>
            <a:r>
              <a:rPr lang="en-GB" dirty="0">
                <a:solidFill>
                  <a:schemeClr val="tx2"/>
                </a:solidFill>
              </a:rPr>
              <a:t>Michael </a:t>
            </a:r>
            <a:r>
              <a:rPr lang="en-GB" dirty="0" smtClean="0">
                <a:solidFill>
                  <a:schemeClr val="tx2"/>
                </a:solidFill>
              </a:rPr>
              <a:t>Ussher</a:t>
            </a:r>
          </a:p>
          <a:p>
            <a:r>
              <a:rPr lang="en-GB" dirty="0">
                <a:solidFill>
                  <a:schemeClr val="tx2"/>
                </a:solidFill>
              </a:rPr>
              <a:t>Jo </a:t>
            </a:r>
            <a:r>
              <a:rPr lang="en-GB" dirty="0" err="1" smtClean="0">
                <a:solidFill>
                  <a:schemeClr val="tx2"/>
                </a:solidFill>
              </a:rPr>
              <a:t>Leonardi</a:t>
            </a:r>
            <a:r>
              <a:rPr lang="en-GB" dirty="0" smtClean="0">
                <a:solidFill>
                  <a:schemeClr val="tx2"/>
                </a:solidFill>
              </a:rPr>
              <a:t>-Bee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Kate Pickett</a:t>
            </a:r>
          </a:p>
          <a:p>
            <a:r>
              <a:rPr lang="en-GB" dirty="0">
                <a:solidFill>
                  <a:schemeClr val="tx2"/>
                </a:solidFill>
              </a:rPr>
              <a:t>Sophie Orton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Katharine </a:t>
            </a:r>
            <a:r>
              <a:rPr lang="en-GB" dirty="0" err="1">
                <a:solidFill>
                  <a:schemeClr val="tx2"/>
                </a:solidFill>
              </a:rPr>
              <a:t>Bowker</a:t>
            </a:r>
            <a:endParaRPr lang="en-GB" dirty="0">
              <a:solidFill>
                <a:schemeClr val="tx2"/>
              </a:solidFill>
            </a:endParaRPr>
          </a:p>
          <a:p>
            <a:r>
              <a:rPr lang="en-GB" dirty="0">
                <a:solidFill>
                  <a:schemeClr val="tx2"/>
                </a:solidFill>
              </a:rPr>
              <a:t>Hazel Gilbert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A</a:t>
            </a:r>
            <a:r>
              <a:rPr lang="en-GB" dirty="0">
                <a:solidFill>
                  <a:schemeClr val="tx2"/>
                </a:solidFill>
              </a:rPr>
              <a:t>. Toby Prevost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James </a:t>
            </a:r>
            <a:r>
              <a:rPr lang="en-GB" dirty="0">
                <a:solidFill>
                  <a:schemeClr val="tx2"/>
                </a:solidFill>
              </a:rPr>
              <a:t>Jamison</a:t>
            </a:r>
          </a:p>
          <a:p>
            <a:r>
              <a:rPr lang="en-GB" dirty="0">
                <a:solidFill>
                  <a:schemeClr val="tx2"/>
                </a:solidFill>
              </a:rPr>
              <a:t>Sue </a:t>
            </a:r>
            <a:r>
              <a:rPr lang="en-GB" dirty="0" err="1">
                <a:solidFill>
                  <a:schemeClr val="tx2"/>
                </a:solidFill>
              </a:rPr>
              <a:t>Boase</a:t>
            </a:r>
            <a:endParaRPr lang="en-GB" dirty="0">
              <a:solidFill>
                <a:schemeClr val="tx2"/>
              </a:solidFill>
            </a:endParaRPr>
          </a:p>
          <a:p>
            <a:r>
              <a:rPr lang="en-GB" dirty="0">
                <a:solidFill>
                  <a:schemeClr val="tx2"/>
                </a:solidFill>
              </a:rPr>
              <a:t>Melanie Sloan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James </a:t>
            </a:r>
            <a:r>
              <a:rPr lang="en-GB" dirty="0" err="1" smtClean="0">
                <a:solidFill>
                  <a:schemeClr val="tx2"/>
                </a:solidFill>
              </a:rPr>
              <a:t>Brimicoombe</a:t>
            </a:r>
            <a:endParaRPr lang="en-GB" dirty="0" smtClean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Dan Mason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260648"/>
            <a:ext cx="67687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‘This presentation presents independent research funded by the National Institute for Health Research (NIHR) under its Programme Grants for Applied Research Programme (Grant Reference Number RP-PG 0109-10020). The views expressed in this presentation are those of the authors and not necessarily those of the NHS, the NIHR or the Department of Health.’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01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Do smokers have access/capability?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072969"/>
              </p:ext>
            </p:extLst>
          </p:nvPr>
        </p:nvGraphicFramePr>
        <p:xfrm>
          <a:off x="1727832" y="1916834"/>
          <a:ext cx="7236655" cy="1371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4" name="Picture 2" descr="C:\Users\fmen2\AppData\Local\Microsoft\Windows\Temporary Internet Files\Content.IE5\PDBF8JQS\MC900441452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04" y="1916833"/>
            <a:ext cx="1371428" cy="137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fmen2\AppData\Local\Microsoft\Windows\Temporary Internet Files\Content.IE5\O9IAJ0W4\MC90044145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93" y="4725144"/>
            <a:ext cx="1042049" cy="104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68144" y="3289036"/>
            <a:ext cx="2665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Brown et al (2013) </a:t>
            </a:r>
            <a:r>
              <a:rPr lang="en-GB" i="1" dirty="0" smtClean="0">
                <a:solidFill>
                  <a:schemeClr val="tx2"/>
                </a:solidFill>
              </a:rPr>
              <a:t>JMIR</a:t>
            </a:r>
            <a:endParaRPr lang="en-GB" dirty="0">
              <a:solidFill>
                <a:schemeClr val="tx2"/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993820371"/>
              </p:ext>
            </p:extLst>
          </p:nvPr>
        </p:nvGraphicFramePr>
        <p:xfrm>
          <a:off x="1403648" y="4365104"/>
          <a:ext cx="7740352" cy="1959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275856" y="6311358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Brown et al (2013) </a:t>
            </a:r>
            <a:r>
              <a:rPr lang="en-GB" i="1" dirty="0" smtClean="0">
                <a:solidFill>
                  <a:schemeClr val="tx2"/>
                </a:solidFill>
              </a:rPr>
              <a:t>JMIR</a:t>
            </a:r>
            <a:r>
              <a:rPr lang="en-GB" dirty="0" smtClean="0">
                <a:solidFill>
                  <a:schemeClr val="tx2"/>
                </a:solidFill>
              </a:rPr>
              <a:t>; NIHR Programme, unpublished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28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Are smokers interested in digital support?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9094352"/>
              </p:ext>
            </p:extLst>
          </p:nvPr>
        </p:nvGraphicFramePr>
        <p:xfrm>
          <a:off x="159993" y="2829435"/>
          <a:ext cx="8856984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 descr="C:\Users\fmen2\AppData\Local\Microsoft\Windows\Temporary Internet Files\Content.IE5\PDBF8JQS\MC900441452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04" y="1916833"/>
            <a:ext cx="1371428" cy="137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07904" y="458112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Brown et al (2013) </a:t>
            </a:r>
            <a:r>
              <a:rPr lang="en-GB" i="1" dirty="0" smtClean="0">
                <a:solidFill>
                  <a:schemeClr val="tx2"/>
                </a:solidFill>
              </a:rPr>
              <a:t>JMIR</a:t>
            </a:r>
            <a:r>
              <a:rPr lang="en-GB" dirty="0" smtClean="0">
                <a:solidFill>
                  <a:schemeClr val="tx2"/>
                </a:solidFill>
              </a:rPr>
              <a:t>; </a:t>
            </a:r>
            <a:r>
              <a:rPr lang="en-GB" dirty="0" err="1" smtClean="0">
                <a:solidFill>
                  <a:schemeClr val="tx2"/>
                </a:solidFill>
              </a:rPr>
              <a:t>Westmaas</a:t>
            </a:r>
            <a:r>
              <a:rPr lang="en-GB" dirty="0" smtClean="0">
                <a:solidFill>
                  <a:schemeClr val="tx2"/>
                </a:solidFill>
              </a:rPr>
              <a:t> et al (2011) </a:t>
            </a:r>
            <a:r>
              <a:rPr lang="en-GB" i="1" dirty="0" smtClean="0">
                <a:solidFill>
                  <a:schemeClr val="tx2"/>
                </a:solidFill>
              </a:rPr>
              <a:t>JMIR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endParaRPr lang="en-GB" dirty="0">
              <a:solidFill>
                <a:schemeClr val="tx2"/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697616874"/>
              </p:ext>
            </p:extLst>
          </p:nvPr>
        </p:nvGraphicFramePr>
        <p:xfrm>
          <a:off x="251520" y="5157192"/>
          <a:ext cx="8780413" cy="131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27832" y="238953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Non-pregnant smokers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27832" y="4950460"/>
            <a:ext cx="2844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Pregnant smokers (N=488)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80112" y="631135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NIHR Programme, unpublished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67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Are smokers interested in digital support?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6445087"/>
              </p:ext>
            </p:extLst>
          </p:nvPr>
        </p:nvGraphicFramePr>
        <p:xfrm>
          <a:off x="107504" y="2497831"/>
          <a:ext cx="8856984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00192" y="357301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Brown et al (2013) </a:t>
            </a:r>
            <a:r>
              <a:rPr lang="en-GB" i="1" dirty="0" smtClean="0">
                <a:solidFill>
                  <a:schemeClr val="tx2"/>
                </a:solidFill>
              </a:rPr>
              <a:t>JMIR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8" name="Picture 3" descr="C:\Users\fmen2\AppData\Local\Microsoft\Windows\Temporary Internet Files\Content.IE5\O9IAJ0W4\MC90044145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83" y="1916832"/>
            <a:ext cx="1042049" cy="104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93432" y="2204864"/>
            <a:ext cx="405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Non-pregnant smokers (N=1,128)</a:t>
            </a:r>
            <a:endParaRPr lang="en-GB" b="1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781739157"/>
              </p:ext>
            </p:extLst>
          </p:nvPr>
        </p:nvGraphicFramePr>
        <p:xfrm>
          <a:off x="0" y="4077072"/>
          <a:ext cx="9036495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62600" y="3861048"/>
            <a:ext cx="303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Pregnant smokers </a:t>
            </a:r>
            <a:r>
              <a:rPr lang="en-GB" b="1" dirty="0"/>
              <a:t>(N=488)</a:t>
            </a:r>
          </a:p>
          <a:p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50784" y="638132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NIHR Programme, unpublished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29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 digital cessation interventions effective?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GB" sz="2400" dirty="0" smtClean="0"/>
              <a:t>	  Over 80% of US cessation websites provided no coverage of key components of US tobacco treatment guidelines </a:t>
            </a:r>
            <a:r>
              <a:rPr lang="en-GB" sz="2400" dirty="0"/>
              <a:t>(</a:t>
            </a:r>
            <a:r>
              <a:rPr lang="en-GB" sz="2400" dirty="0" smtClean="0"/>
              <a:t>Bock et al, 2004)</a:t>
            </a:r>
          </a:p>
          <a:p>
            <a:pPr lvl="2"/>
            <a:endParaRPr lang="en-GB" sz="2400" dirty="0"/>
          </a:p>
          <a:p>
            <a:pPr lvl="2" indent="-1055688"/>
            <a:r>
              <a:rPr lang="en-GB" sz="2400" dirty="0" smtClean="0"/>
              <a:t>Assessing </a:t>
            </a:r>
            <a:r>
              <a:rPr lang="en-GB" sz="2400" dirty="0"/>
              <a:t>effectiveness of web/internet interventions is complex</a:t>
            </a:r>
          </a:p>
          <a:p>
            <a:pPr marL="627063" lvl="3" indent="-342900">
              <a:buFont typeface="Arial" pitchFamily="34" charset="0"/>
              <a:buChar char="•"/>
              <a:tabLst>
                <a:tab pos="631825" algn="l"/>
              </a:tabLst>
            </a:pPr>
            <a:r>
              <a:rPr lang="en-GB" sz="2200" dirty="0"/>
              <a:t>Interventions vary widely and often include additional components</a:t>
            </a:r>
          </a:p>
          <a:p>
            <a:pPr marL="627063" lvl="3" indent="-342900">
              <a:buFont typeface="Arial" pitchFamily="34" charset="0"/>
              <a:buChar char="•"/>
              <a:tabLst>
                <a:tab pos="631825" algn="l"/>
              </a:tabLst>
            </a:pPr>
            <a:r>
              <a:rPr lang="en-GB" sz="2200" dirty="0"/>
              <a:t>Comparison arms vary widely</a:t>
            </a:r>
          </a:p>
          <a:p>
            <a:pPr marL="627063" lvl="3" indent="-342900">
              <a:buFont typeface="Arial" pitchFamily="34" charset="0"/>
              <a:buChar char="•"/>
              <a:tabLst>
                <a:tab pos="631825" algn="l"/>
              </a:tabLst>
            </a:pPr>
            <a:r>
              <a:rPr lang="en-GB" sz="2200" dirty="0"/>
              <a:t>Low intervention usage common</a:t>
            </a:r>
          </a:p>
          <a:p>
            <a:pPr marL="342000" lvl="2"/>
            <a:endParaRPr lang="en-GB" sz="2400" dirty="0" smtClean="0"/>
          </a:p>
          <a:p>
            <a:pPr marL="342000" lvl="2"/>
            <a:endParaRPr lang="en-GB" sz="2400" dirty="0" smtClean="0"/>
          </a:p>
        </p:txBody>
      </p:sp>
      <p:pic>
        <p:nvPicPr>
          <p:cNvPr id="4" name="Picture 2" descr="C:\Users\fmen2\AppData\Local\Microsoft\Windows\Temporary Internet Files\Content.IE5\PDBF8JQS\MC90044145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04" y="1916833"/>
            <a:ext cx="1371428" cy="137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61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 digital cessation interventions effective?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35280" cy="4144963"/>
          </a:xfrm>
        </p:spPr>
        <p:txBody>
          <a:bodyPr>
            <a:noAutofit/>
          </a:bodyPr>
          <a:lstStyle/>
          <a:p>
            <a:pPr lvl="2"/>
            <a:r>
              <a:rPr lang="en-GB" sz="2400" dirty="0" smtClean="0"/>
              <a:t>	   </a:t>
            </a:r>
            <a:r>
              <a:rPr lang="en-GB" sz="2400" u="sng" dirty="0" smtClean="0"/>
              <a:t>Conclusions from reviews of web/internet interventions</a:t>
            </a:r>
          </a:p>
          <a:p>
            <a:pPr marL="325438" lvl="2" indent="-347663" defTabSz="784225">
              <a:buFont typeface="Arial" pitchFamily="34" charset="0"/>
              <a:buChar char="•"/>
            </a:pPr>
            <a:endParaRPr lang="en-GB" sz="2400" dirty="0" smtClean="0"/>
          </a:p>
          <a:p>
            <a:pPr marL="325438" lvl="2" indent="-347663" defTabSz="784225">
              <a:buFont typeface="Arial" pitchFamily="34" charset="0"/>
              <a:buChar char="•"/>
            </a:pPr>
            <a:r>
              <a:rPr lang="en-GB" sz="2400" dirty="0" smtClean="0"/>
              <a:t>Some evidence of effectiveness of web/internet programmes compared to control interventions (adults)</a:t>
            </a:r>
          </a:p>
          <a:p>
            <a:pPr marL="0" lvl="2" indent="0" defTabSz="784225"/>
            <a:r>
              <a:rPr lang="en-GB" sz="1200" dirty="0" smtClean="0"/>
              <a:t>					</a:t>
            </a:r>
            <a:r>
              <a:rPr lang="en-GB" sz="1200" dirty="0" err="1" smtClean="0"/>
              <a:t>Myung</a:t>
            </a:r>
            <a:r>
              <a:rPr lang="en-GB" sz="1200" dirty="0" smtClean="0"/>
              <a:t> et al (2009) </a:t>
            </a:r>
            <a:r>
              <a:rPr lang="en-GB" sz="1200" i="1" dirty="0" smtClean="0"/>
              <a:t>Arch Intern Med; </a:t>
            </a:r>
            <a:r>
              <a:rPr lang="en-GB" sz="1200" dirty="0" smtClean="0"/>
              <a:t>Hutton et al (2011) </a:t>
            </a:r>
            <a:r>
              <a:rPr lang="en-GB" sz="1200" i="1" dirty="0" err="1" smtClean="0"/>
              <a:t>Nic</a:t>
            </a:r>
            <a:r>
              <a:rPr lang="en-GB" sz="1200" i="1" dirty="0" smtClean="0"/>
              <a:t> </a:t>
            </a:r>
            <a:r>
              <a:rPr lang="en-GB" sz="1200" i="1" dirty="0" err="1" smtClean="0"/>
              <a:t>Tob</a:t>
            </a:r>
            <a:r>
              <a:rPr lang="en-GB" sz="1200" i="1" dirty="0" smtClean="0"/>
              <a:t> Res</a:t>
            </a:r>
            <a:endParaRPr lang="en-GB" sz="1200" dirty="0" smtClean="0"/>
          </a:p>
          <a:p>
            <a:pPr marL="325438" lvl="2" indent="-347663" defTabSz="784225">
              <a:buFont typeface="Arial" pitchFamily="34" charset="0"/>
              <a:buChar char="•"/>
            </a:pPr>
            <a:r>
              <a:rPr lang="en-GB" sz="2400" dirty="0" smtClean="0"/>
              <a:t>Tailored interactive programmes more effective than non-tailored/non-web/non-internet based programmes (adults)</a:t>
            </a:r>
          </a:p>
          <a:p>
            <a:pPr marL="0" lvl="2" indent="0" defTabSz="784225"/>
            <a:r>
              <a:rPr lang="en-GB" dirty="0" smtClean="0"/>
              <a:t>		            </a:t>
            </a:r>
            <a:r>
              <a:rPr lang="en-GB" dirty="0" err="1" smtClean="0"/>
              <a:t>Shahab</a:t>
            </a:r>
            <a:r>
              <a:rPr lang="en-GB" dirty="0" smtClean="0"/>
              <a:t> &amp; McEwen (2009) </a:t>
            </a:r>
            <a:r>
              <a:rPr lang="en-GB" i="1" dirty="0" smtClean="0"/>
              <a:t>Addiction</a:t>
            </a:r>
            <a:r>
              <a:rPr lang="en-GB" dirty="0" smtClean="0"/>
              <a:t>; </a:t>
            </a:r>
            <a:r>
              <a:rPr lang="en-GB" dirty="0" err="1" smtClean="0"/>
              <a:t>Civljak</a:t>
            </a:r>
            <a:r>
              <a:rPr lang="en-GB" dirty="0" smtClean="0"/>
              <a:t> et al (2010) </a:t>
            </a:r>
            <a:r>
              <a:rPr lang="en-GB" i="1" dirty="0" smtClean="0"/>
              <a:t>Cochrane Database </a:t>
            </a:r>
            <a:r>
              <a:rPr lang="en-GB" i="1" dirty="0" err="1" smtClean="0"/>
              <a:t>Syst</a:t>
            </a:r>
            <a:r>
              <a:rPr lang="en-GB" i="1" dirty="0" smtClean="0"/>
              <a:t> Rev</a:t>
            </a:r>
          </a:p>
          <a:p>
            <a:pPr marL="285750" lvl="2" indent="-285750" defTabSz="784225">
              <a:buFont typeface="Arial" pitchFamily="34" charset="0"/>
              <a:buChar char="•"/>
            </a:pPr>
            <a:r>
              <a:rPr lang="en-GB" sz="2400" dirty="0" smtClean="0"/>
              <a:t>Insufficient evidence that web/internet programmes more effective than behavioural support/counselling or adds benefit</a:t>
            </a:r>
          </a:p>
          <a:p>
            <a:pPr marL="0" lvl="2" indent="0" defTabSz="784225"/>
            <a:r>
              <a:rPr lang="en-GB" dirty="0" smtClean="0"/>
              <a:t>				</a:t>
            </a:r>
            <a:r>
              <a:rPr lang="en-GB" dirty="0" err="1" smtClean="0"/>
              <a:t>Shahab</a:t>
            </a:r>
            <a:r>
              <a:rPr lang="en-GB" dirty="0" smtClean="0"/>
              <a:t> </a:t>
            </a:r>
            <a:r>
              <a:rPr lang="en-GB" dirty="0"/>
              <a:t>&amp; McEwen (2009) </a:t>
            </a:r>
            <a:r>
              <a:rPr lang="en-GB" i="1" dirty="0" smtClean="0"/>
              <a:t>Addiction; </a:t>
            </a:r>
            <a:r>
              <a:rPr lang="en-GB" dirty="0"/>
              <a:t>Hutton et al (2011) </a:t>
            </a:r>
            <a:r>
              <a:rPr lang="en-GB" i="1" dirty="0" err="1"/>
              <a:t>Nic</a:t>
            </a:r>
            <a:r>
              <a:rPr lang="en-GB" i="1" dirty="0"/>
              <a:t> </a:t>
            </a:r>
            <a:r>
              <a:rPr lang="en-GB" i="1" dirty="0" err="1"/>
              <a:t>Tob</a:t>
            </a:r>
            <a:r>
              <a:rPr lang="en-GB" i="1" dirty="0"/>
              <a:t> Res</a:t>
            </a:r>
            <a:endParaRPr lang="en-GB" dirty="0" smtClean="0"/>
          </a:p>
        </p:txBody>
      </p:sp>
      <p:pic>
        <p:nvPicPr>
          <p:cNvPr id="4" name="Picture 2" descr="C:\Users\fmen2\AppData\Local\Microsoft\Windows\Temporary Internet Files\Content.IE5\PDBF8JQS\MC90044145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04" y="1916833"/>
            <a:ext cx="1371428" cy="137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57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 digital cessation interventions effective?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GB" sz="2400" dirty="0" smtClean="0"/>
              <a:t>SMS text messaging</a:t>
            </a:r>
            <a:endParaRPr lang="en-GB" sz="2400" dirty="0"/>
          </a:p>
        </p:txBody>
      </p:sp>
      <p:pic>
        <p:nvPicPr>
          <p:cNvPr id="4" name="Picture 3" descr="C:\Users\fmen2\AppData\Local\Microsoft\Windows\Temporary Internet Files\Content.IE5\O9IAJ0W4\MC90044145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83" y="1916832"/>
            <a:ext cx="1042049" cy="104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1" t="37609" r="10174" b="13772"/>
          <a:stretch/>
        </p:blipFill>
        <p:spPr bwMode="auto">
          <a:xfrm>
            <a:off x="972407" y="2780928"/>
            <a:ext cx="7283712" cy="379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07904" y="2792899"/>
            <a:ext cx="4752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Whittaker et al (2012) </a:t>
            </a:r>
            <a:r>
              <a:rPr lang="en-GB" sz="1600" b="1" i="1" dirty="0" smtClean="0"/>
              <a:t>Cochrane Database </a:t>
            </a:r>
            <a:r>
              <a:rPr lang="en-GB" sz="1600" b="1" i="1" dirty="0" err="1" smtClean="0"/>
              <a:t>Syst</a:t>
            </a:r>
            <a:r>
              <a:rPr lang="en-GB" sz="1600" b="1" i="1" dirty="0" smtClean="0"/>
              <a:t> Rev</a:t>
            </a:r>
            <a:endParaRPr lang="en-GB" sz="1600" b="1" i="1" dirty="0"/>
          </a:p>
        </p:txBody>
      </p:sp>
      <p:sp>
        <p:nvSpPr>
          <p:cNvPr id="5" name="Oval 4"/>
          <p:cNvSpPr/>
          <p:nvPr/>
        </p:nvSpPr>
        <p:spPr>
          <a:xfrm>
            <a:off x="5076056" y="5013176"/>
            <a:ext cx="792088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6876255" y="5013176"/>
            <a:ext cx="1379863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83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 digital cessation interventions effective?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GB" sz="2400" dirty="0" smtClean="0"/>
              <a:t>SMS text messaging – among pregnant smokers (N=207)</a:t>
            </a:r>
            <a:endParaRPr lang="en-GB" sz="2400" dirty="0"/>
          </a:p>
        </p:txBody>
      </p:sp>
      <p:pic>
        <p:nvPicPr>
          <p:cNvPr id="4" name="Picture 3" descr="C:\Users\fmen2\AppData\Local\Microsoft\Windows\Temporary Internet Files\Content.IE5\O9IAJ0W4\MC90044145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83" y="1916832"/>
            <a:ext cx="1042049" cy="104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3834478"/>
              </p:ext>
            </p:extLst>
          </p:nvPr>
        </p:nvGraphicFramePr>
        <p:xfrm>
          <a:off x="1907704" y="2439858"/>
          <a:ext cx="446792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4788024" y="3068960"/>
            <a:ext cx="0" cy="936104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904673" y="3229037"/>
            <a:ext cx="23764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400" b="1" dirty="0">
                <a:solidFill>
                  <a:schemeClr val="tx2"/>
                </a:solidFill>
              </a:rPr>
              <a:t>OR = 1.7 [0.7 – 4.3]</a:t>
            </a:r>
          </a:p>
        </p:txBody>
      </p:sp>
      <p:pic>
        <p:nvPicPr>
          <p:cNvPr id="1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374" y="2710531"/>
            <a:ext cx="2087562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796136" y="6165304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Naughton et al (2012) </a:t>
            </a:r>
            <a:r>
              <a:rPr lang="en-GB" sz="1600" b="1" i="1" dirty="0" err="1" smtClean="0"/>
              <a:t>Nic</a:t>
            </a:r>
            <a:r>
              <a:rPr lang="en-GB" sz="1600" b="1" i="1" dirty="0" smtClean="0"/>
              <a:t> </a:t>
            </a:r>
            <a:r>
              <a:rPr lang="en-GB" sz="1600" b="1" i="1" dirty="0" err="1" smtClean="0"/>
              <a:t>Tob</a:t>
            </a:r>
            <a:r>
              <a:rPr lang="en-GB" sz="1600" b="1" i="1" dirty="0" smtClean="0"/>
              <a:t> Res</a:t>
            </a:r>
            <a:endParaRPr lang="en-GB" sz="1600" b="1" i="1" dirty="0"/>
          </a:p>
        </p:txBody>
      </p:sp>
    </p:spTree>
    <p:extLst>
      <p:ext uri="{BB962C8B-B14F-4D97-AF65-F5344CB8AC3E}">
        <p14:creationId xmlns:p14="http://schemas.microsoft.com/office/powerpoint/2010/main" val="3769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TC101859866[[fn=Macro]]</Template>
  <TotalTime>8971</TotalTime>
  <Words>740</Words>
  <Application>Microsoft Office PowerPoint</Application>
  <PresentationFormat>On-screen Show (4:3)</PresentationFormat>
  <Paragraphs>204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Macro</vt:lpstr>
      <vt:lpstr>Electronic aids to cessation (SMS, apps and websites)</vt:lpstr>
      <vt:lpstr>Why digital interventions?</vt:lpstr>
      <vt:lpstr>Do smokers have access/capability?</vt:lpstr>
      <vt:lpstr>Are smokers interested in digital support?</vt:lpstr>
      <vt:lpstr>Are smokers interested in digital support?</vt:lpstr>
      <vt:lpstr>Are digital cessation interventions effective?</vt:lpstr>
      <vt:lpstr>Are digital cessation interventions effective?</vt:lpstr>
      <vt:lpstr>Are digital cessation interventions effective?</vt:lpstr>
      <vt:lpstr>Are digital cessation interventions effective?</vt:lpstr>
      <vt:lpstr>Are digital cessation interventions effective?</vt:lpstr>
      <vt:lpstr>Are digital cessation interventions effective?</vt:lpstr>
      <vt:lpstr>Are digital cessation interventions effective?</vt:lpstr>
      <vt:lpstr>Are digital cessation interventions effective?</vt:lpstr>
      <vt:lpstr>Evidence based apps</vt:lpstr>
      <vt:lpstr>How might digital cessation interventions work?</vt:lpstr>
      <vt:lpstr>How might digital cessation interventions work?</vt:lpstr>
      <vt:lpstr>Where are we when smokers face triggers? </vt:lpstr>
      <vt:lpstr>‘Just in time’ support (system-triggered)</vt:lpstr>
      <vt:lpstr>Conclusions</vt:lpstr>
      <vt:lpstr>Thank you </vt:lpstr>
    </vt:vector>
  </TitlesOfParts>
  <Company>University of Cambridge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Delivering smoking cessation support to mobile phones</dc:title>
  <dc:creator>Felix Naughton</dc:creator>
  <cp:lastModifiedBy>Felix Naughton</cp:lastModifiedBy>
  <cp:revision>194</cp:revision>
  <dcterms:created xsi:type="dcterms:W3CDTF">2012-09-20T15:01:00Z</dcterms:created>
  <dcterms:modified xsi:type="dcterms:W3CDTF">2013-07-01T08:33:39Z</dcterms:modified>
</cp:coreProperties>
</file>